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sldIdLst>
    <p:sldId id="256" r:id="rId7"/>
    <p:sldId id="257" r:id="rId8"/>
    <p:sldId id="259" r:id="rId9"/>
    <p:sldId id="260" r:id="rId10"/>
    <p:sldId id="261" r:id="rId11"/>
    <p:sldId id="262" r:id="rId12"/>
    <p:sldId id="263" r:id="rId13"/>
    <p:sldId id="266" r:id="rId14"/>
    <p:sldId id="265" r:id="rId15"/>
    <p:sldId id="267" r:id="rId16"/>
    <p:sldId id="268" r:id="rId17"/>
    <p:sldId id="269" r:id="rId18"/>
    <p:sldId id="270" r:id="rId19"/>
    <p:sldId id="272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660033"/>
    <a:srgbClr val="800000"/>
    <a:srgbClr val="FF00FF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538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768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745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926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32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534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507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75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7045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922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7351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4969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336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4883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3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3527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971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0845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3402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574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14013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5117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8539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010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66319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082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383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169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23508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4961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49338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4438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1935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754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811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2197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162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106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7289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5778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786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78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493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8376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787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8588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5405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482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4693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5982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8463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5953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4893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5492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1958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912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6231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90923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6032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6077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9885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59691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2555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043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23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 smtClean="0"/>
              <a:pPr/>
              <a:t>29.09.2024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758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84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707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01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4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53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98E5-36A0-4600-A3D5-10F2B42468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2508-A11C-48E4-8CA0-C2F96817A54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03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jpe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2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s://dic.academic.ru/searchall.php?SWord=%D0%BA%D0%B0%D0%BF%D0%BA%D0%B5%D0%B9%D0%BA%D0%B8&amp;from=xx&amp;to=ru&amp;did=enc_pohlebkin&amp;sty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c.academic.ru/dic.nsf/enc_pohlebkin/293/%D0%91%D0%BB%D0%B8%D0%BD%D1%8B" TargetMode="External"/><Relationship Id="rId5" Type="http://schemas.openxmlformats.org/officeDocument/2006/relationships/hyperlink" Target="https://subscribe.ru/group/moi-lyubimyie-retseptyi/4558816/" TargetMode="Externa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5301208"/>
            <a:ext cx="6224736" cy="134570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660033"/>
                </a:solidFill>
              </a:rPr>
              <a:t>Открытое занятие </a:t>
            </a:r>
          </a:p>
          <a:p>
            <a:r>
              <a:rPr lang="ru-RU" sz="2400" dirty="0" err="1" smtClean="0">
                <a:solidFill>
                  <a:srgbClr val="660033"/>
                </a:solidFill>
              </a:rPr>
              <a:t>Буянова</a:t>
            </a:r>
            <a:r>
              <a:rPr lang="ru-RU" sz="2400" smtClean="0">
                <a:solidFill>
                  <a:srgbClr val="660033"/>
                </a:solidFill>
              </a:rPr>
              <a:t> Л.Ю.</a:t>
            </a:r>
            <a:endParaRPr lang="ru-RU" sz="2400" dirty="0">
              <a:solidFill>
                <a:srgbClr val="66003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6090" y="2348880"/>
            <a:ext cx="565020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">
                  <a:solidFill>
                    <a:srgbClr val="FFFF00"/>
                  </a:solidFill>
                </a:ln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Сервировка стола к чаю </a:t>
            </a:r>
          </a:p>
          <a:p>
            <a:pPr algn="ctr"/>
            <a:endParaRPr lang="ru-RU" sz="4000" b="1" cap="none" spc="0" dirty="0">
              <a:ln w="1905">
                <a:solidFill>
                  <a:srgbClr val="FFFF00"/>
                </a:solidFill>
              </a:ln>
              <a:solidFill>
                <a:srgbClr val="8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080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6" name="Прямоугольник 5"/>
          <p:cNvSpPr/>
          <p:nvPr/>
        </p:nvSpPr>
        <p:spPr>
          <a:xfrm>
            <a:off x="4860032" y="202468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778532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354596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1947688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2523752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3099816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60032" y="3675880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4253456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60032" y="4831634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60032" y="5407698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2024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32329" y="2024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08393" y="2024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36096" y="77853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32329" y="77853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87735" y="764704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83968" y="764704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67566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63799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438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111671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87735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83968" y="134076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687735" y="193066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83968" y="193066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515438" y="193066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111671" y="193066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52537" y="1947097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16569" y="1947687"/>
            <a:ext cx="576064" cy="55844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95040" y="305834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42912" y="868070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46828" y="1457962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69414" y="2051054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667566" y="252375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263799" y="252375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41355" y="252375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680272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276505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07975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104208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931911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452537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028601" y="309981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667566" y="367739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263799" y="367739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091502" y="367739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441351" y="368986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860032" y="764956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е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436096" y="7649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т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032329" y="7649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ы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687735" y="75112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ц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283968" y="75112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в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852569" y="1362278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2507975" y="134845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с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104208" y="134845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680272" y="134845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х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276505" y="134845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865287" y="1947097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865287" y="2523161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865287" y="3099225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865287" y="3675289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692990" y="193006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м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289223" y="193006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2520693" y="193006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с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116926" y="193006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5457792" y="194768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6028601" y="195601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р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3672821" y="2523161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б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4269054" y="2523161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л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448270" y="2511174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н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3685527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т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4281760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е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2513230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к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3109463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937166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с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5457792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т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6033856" y="309922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ь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672821" y="3676801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и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4269054" y="3676801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м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3096757" y="3676801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л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5463941" y="3689862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н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7200898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797131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028601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624834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5452537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8373195" y="426592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4857824" y="4265926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7212302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н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7808535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ь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6040005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р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6636238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е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5463941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8384599" y="425345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е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680272" y="483533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4276505" y="483533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507975" y="483533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104208" y="483533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931911" y="4835336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6601474" y="541140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7197707" y="541140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429177" y="541140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6025410" y="541140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4269054" y="5403728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860032" y="4852107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к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680272" y="485580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л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276505" y="485580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и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2507975" y="485580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у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3104208" y="485580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б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1931911" y="4855809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б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4852143" y="5431873"/>
            <a:ext cx="576064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6593585" y="543557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и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7189818" y="543557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к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5421288" y="543557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й</a:t>
            </a:r>
          </a:p>
        </p:txBody>
      </p:sp>
      <p:sp>
        <p:nvSpPr>
          <p:cNvPr id="123" name="Прямоугольник 122"/>
          <p:cNvSpPr/>
          <p:nvPr/>
        </p:nvSpPr>
        <p:spPr>
          <a:xfrm>
            <a:off x="6017521" y="543557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н</a:t>
            </a:r>
          </a:p>
        </p:txBody>
      </p:sp>
      <p:sp>
        <p:nvSpPr>
          <p:cNvPr id="124" name="Прямоугольник 123"/>
          <p:cNvSpPr/>
          <p:nvPr/>
        </p:nvSpPr>
        <p:spPr>
          <a:xfrm>
            <a:off x="4269054" y="5435575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ч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8167" y="2576596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582814" y="3153581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639216" y="3742706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78265" y="4265926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468978" y="4841990"/>
            <a:ext cx="31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623106" y="5509169"/>
            <a:ext cx="594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10</a:t>
            </a:r>
          </a:p>
        </p:txBody>
      </p:sp>
      <p:sp>
        <p:nvSpPr>
          <p:cNvPr id="131" name="AutoShape 4" descr="Картинки по запросу клип арт сто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" name="AutoShape 8" descr="Картинки по запросу клип арт сто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Картинки по запросу клипарт столик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4881" y="217148"/>
            <a:ext cx="882383" cy="6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Картинки по запросу клипарт цветы на прозрачном фоне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8978" y="401916"/>
            <a:ext cx="736452" cy="132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ртинки по запросу клипарт сахар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1003" y="1308500"/>
            <a:ext cx="570844" cy="5708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Картинки по запросу клипарт самовар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8930" y="1122951"/>
            <a:ext cx="1104573" cy="151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Картинки по запросу клипарт блин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2623" y="2424258"/>
            <a:ext cx="605306" cy="6053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Картинки по запросу клипарт скатерть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2481" y="2982555"/>
            <a:ext cx="1730543" cy="865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Картинки по запросу лимон без фона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4435" y="3689862"/>
            <a:ext cx="886249" cy="88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Картинки по запросу варенье без фона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1359" y="4147486"/>
            <a:ext cx="892680" cy="637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Картинки по запросу клипарт бублик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930" y="4766803"/>
            <a:ext cx="855278" cy="6408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Картинки по запросу клипарт чайник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6657" y="5505509"/>
            <a:ext cx="788443" cy="5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8174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2050" name="Picture 2" descr="Картинки по запросу сервировка стола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7272">
            <a:off x="1475656" y="2780928"/>
            <a:ext cx="7200800" cy="34902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30182" y="260648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СЕРВИРОВКА СТОЛА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6933" y="1340767"/>
            <a:ext cx="76055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solidFill>
                  <a:srgbClr val="800000"/>
                </a:solidFill>
              </a:rPr>
              <a:t>Сервировать стол </a:t>
            </a:r>
            <a:r>
              <a:rPr lang="ru-RU" sz="2400" i="1" dirty="0">
                <a:solidFill>
                  <a:srgbClr val="800000"/>
                </a:solidFill>
              </a:rPr>
              <a:t>– это значит подготовить стол для приема пищи. Основная цель сервировки стола – создать порядок на столе, обеспечить всех необходимыми предметами. </a:t>
            </a:r>
            <a:endParaRPr lang="ru-RU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25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C:\Users\I5\Desktop\стол\116675473_tea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142" y="-1"/>
            <a:ext cx="7872857" cy="588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3076" name="Picture 4" descr="Картинки по запросу клипарт кастрюля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5453" y="1995923"/>
            <a:ext cx="2759162" cy="91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клипарт кострюля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3233738" cy="19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ртинки по запросу клипарт половник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0831" y="2322209"/>
            <a:ext cx="1396041" cy="20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Картинки по запросу клипарт разделочная доска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139" y="2852936"/>
            <a:ext cx="2565363" cy="163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54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1043608" y="0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1.Накрыть стол скатертью</a:t>
            </a:r>
          </a:p>
        </p:txBody>
      </p:sp>
      <p:pic>
        <p:nvPicPr>
          <p:cNvPr id="5122" name="Picture 2" descr="Картинки по запросу как складывать скатерть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6120680" cy="481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755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6148" name="Picture 4" descr="Картинки по запросу чайная сервировка стола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478059">
            <a:off x="1446731" y="2276896"/>
            <a:ext cx="7503878" cy="33129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71600" y="476672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2. Расставить чайные пары, пирожковые тарелки и приборы</a:t>
            </a:r>
          </a:p>
        </p:txBody>
      </p:sp>
    </p:spTree>
    <p:extLst>
      <p:ext uri="{BB962C8B-B14F-4D97-AF65-F5344CB8AC3E}">
        <p14:creationId xmlns:p14="http://schemas.microsoft.com/office/powerpoint/2010/main" xmlns="" val="347352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7170" name="Picture 2" descr="Картинки по запросу варианты складывания салфеток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4441" y="1916832"/>
            <a:ext cx="6443780" cy="3602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71600" y="476672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3. Разложить салфетки </a:t>
            </a:r>
          </a:p>
        </p:txBody>
      </p:sp>
    </p:spTree>
    <p:extLst>
      <p:ext uri="{BB962C8B-B14F-4D97-AF65-F5344CB8AC3E}">
        <p14:creationId xmlns:p14="http://schemas.microsoft.com/office/powerpoint/2010/main" xmlns="" val="228021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1115616" y="675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4. Заварить чай</a:t>
            </a:r>
          </a:p>
        </p:txBody>
      </p:sp>
      <p:pic>
        <p:nvPicPr>
          <p:cNvPr id="8194" name="Picture 2" descr="Картинки по запросу как заварить ча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307657" y="769317"/>
            <a:ext cx="7836343" cy="4988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271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8197" name="Picture 5" descr="Картинки по запросу угощение к чаю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4"/>
            <a:ext cx="7056896" cy="47045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71600" y="188640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5. Поставить угощения к чаю</a:t>
            </a:r>
          </a:p>
        </p:txBody>
      </p:sp>
    </p:spTree>
    <p:extLst>
      <p:ext uri="{BB962C8B-B14F-4D97-AF65-F5344CB8AC3E}">
        <p14:creationId xmlns:p14="http://schemas.microsoft.com/office/powerpoint/2010/main" xmlns="" val="90095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71600" y="188640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6. Поведение за столом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1196753"/>
            <a:ext cx="69847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 Пирожки, печенье, конфеты берутся руками.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 Ломтик лимона берут специальной маленькой вилочкой, кладут в чашку с чаем и ложкой выдавливают из него сок.</a:t>
            </a:r>
          </a:p>
          <a:p>
            <a:pPr>
              <a:spcBef>
                <a:spcPct val="50000"/>
              </a:spcBef>
              <a:buFontTx/>
              <a:buAutoNum type="arabicPeriod" startAt="3"/>
            </a:pPr>
            <a:r>
              <a:rPr lang="ru-RU" sz="2400" dirty="0">
                <a:solidFill>
                  <a:srgbClr val="660033"/>
                </a:solidFill>
              </a:rPr>
              <a:t> Руками допускается брать хлеб, фрукты, причём доставать из вазы их нужно самим.</a:t>
            </a:r>
          </a:p>
          <a:p>
            <a:pPr>
              <a:spcBef>
                <a:spcPct val="50000"/>
              </a:spcBef>
              <a:buFontTx/>
              <a:buAutoNum type="arabicPeriod" startAt="3"/>
            </a:pPr>
            <a:r>
              <a:rPr lang="ru-RU" sz="2400" dirty="0">
                <a:solidFill>
                  <a:srgbClr val="660033"/>
                </a:solidFill>
              </a:rPr>
              <a:t> Не следует просить у хозяйки вторую чашку чая, если гости ещё не выпили первую.</a:t>
            </a:r>
          </a:p>
        </p:txBody>
      </p:sp>
    </p:spTree>
    <p:extLst>
      <p:ext uri="{BB962C8B-B14F-4D97-AF65-F5344CB8AC3E}">
        <p14:creationId xmlns:p14="http://schemas.microsoft.com/office/powerpoint/2010/main" xmlns="" val="3905641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блины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4172" y="3420373"/>
            <a:ext cx="3523892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268" name="Picture 4" descr="Картинки по запросу капкейки к чаю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20373"/>
            <a:ext cx="2880320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971600" y="188640"/>
            <a:ext cx="8229600" cy="878891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Блины и </a:t>
            </a:r>
            <a:r>
              <a:rPr lang="ru-RU" sz="4000" b="1" dirty="0" err="1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капкейки</a:t>
            </a:r>
            <a:endParaRPr lang="ru-RU" sz="4000" b="1" dirty="0">
              <a:ln w="11430">
                <a:solidFill>
                  <a:srgbClr val="FF00FF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5656" y="1052736"/>
            <a:ext cx="734481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>
                <a:solidFill>
                  <a:srgbClr val="660033"/>
                </a:solidFill>
              </a:rPr>
              <a:t>Русское слово </a:t>
            </a:r>
            <a:r>
              <a:rPr lang="ru-RU" sz="2400" b="1" dirty="0">
                <a:solidFill>
                  <a:srgbClr val="660033"/>
                </a:solidFill>
              </a:rPr>
              <a:t>блин</a:t>
            </a:r>
            <a:r>
              <a:rPr lang="ru-RU" sz="2400" dirty="0">
                <a:solidFill>
                  <a:srgbClr val="660033"/>
                </a:solidFill>
              </a:rPr>
              <a:t> восходит к древне-русскому </a:t>
            </a:r>
            <a:r>
              <a:rPr lang="ru-RU" sz="2400" dirty="0" err="1">
                <a:solidFill>
                  <a:srgbClr val="660033"/>
                </a:solidFill>
              </a:rPr>
              <a:t>млинъ</a:t>
            </a:r>
            <a:r>
              <a:rPr lang="ru-RU" sz="2400" dirty="0">
                <a:solidFill>
                  <a:srgbClr val="660033"/>
                </a:solidFill>
              </a:rPr>
              <a:t> и изначально обозначало еду из перемолотой муки (сравни украинский </a:t>
            </a:r>
            <a:r>
              <a:rPr lang="ru-RU" sz="2400" dirty="0" err="1">
                <a:solidFill>
                  <a:srgbClr val="660033"/>
                </a:solidFill>
              </a:rPr>
              <a:t>млин</a:t>
            </a:r>
            <a:r>
              <a:rPr lang="ru-RU" sz="2400" dirty="0">
                <a:solidFill>
                  <a:srgbClr val="660033"/>
                </a:solidFill>
              </a:rPr>
              <a:t> «мельница»).</a:t>
            </a:r>
          </a:p>
          <a:p>
            <a:pPr algn="just">
              <a:spcBef>
                <a:spcPct val="50000"/>
              </a:spcBef>
            </a:pPr>
            <a:r>
              <a:rPr lang="ru-RU" sz="2400" b="1" dirty="0" err="1">
                <a:solidFill>
                  <a:srgbClr val="660033"/>
                </a:solidFill>
              </a:rPr>
              <a:t>Капкейк</a:t>
            </a:r>
            <a:r>
              <a:rPr lang="ru-RU" sz="2400" dirty="0">
                <a:solidFill>
                  <a:srgbClr val="660033"/>
                </a:solidFill>
              </a:rPr>
              <a:t>  - буквально «чашечный торт», известен также под названием </a:t>
            </a:r>
            <a:r>
              <a:rPr lang="ru-RU" sz="2400" dirty="0" err="1">
                <a:solidFill>
                  <a:srgbClr val="660033"/>
                </a:solidFill>
              </a:rPr>
              <a:t>fairy</a:t>
            </a:r>
            <a:r>
              <a:rPr lang="ru-RU" sz="2400" dirty="0">
                <a:solidFill>
                  <a:srgbClr val="660033"/>
                </a:solidFill>
              </a:rPr>
              <a:t> </a:t>
            </a:r>
            <a:r>
              <a:rPr lang="ru-RU" sz="2400" dirty="0" err="1">
                <a:solidFill>
                  <a:srgbClr val="660033"/>
                </a:solidFill>
              </a:rPr>
              <a:t>cake</a:t>
            </a:r>
            <a:r>
              <a:rPr lang="ru-RU" sz="2400" dirty="0">
                <a:solidFill>
                  <a:srgbClr val="660033"/>
                </a:solidFill>
              </a:rPr>
              <a:t> — «сказочный торт» — американское название кекса.</a:t>
            </a:r>
          </a:p>
        </p:txBody>
      </p:sp>
    </p:spTree>
    <p:extLst>
      <p:ext uri="{BB962C8B-B14F-4D97-AF65-F5344CB8AC3E}">
        <p14:creationId xmlns:p14="http://schemas.microsoft.com/office/powerpoint/2010/main" xmlns="" val="1683695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1022907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rgbClr val="FF00F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Инструкция по технике безопасности и санитарно - гигиенические требования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74297" y="1728534"/>
            <a:ext cx="734481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b="1" dirty="0">
                <a:solidFill>
                  <a:srgbClr val="660033"/>
                </a:solidFill>
              </a:rPr>
              <a:t>ПРИ РАБОТЕ С ГОРЯЧЕЙ ПОСУДОЙ И ЖИДКОСТЬЮ</a:t>
            </a:r>
            <a:endParaRPr lang="ru-RU" sz="2400" dirty="0">
              <a:solidFill>
                <a:srgbClr val="660033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Снимая крышку с горячей посуды, приподнимать ее от себя.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На сковороду с горячим жиром продукты класть аккуратно (от себя), чтобы не разбрызгивался жир.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Снимая горячую посуду с плиты, пользоваться прихватками.</a:t>
            </a:r>
          </a:p>
          <a:p>
            <a:pPr algn="ctr">
              <a:spcAft>
                <a:spcPts val="600"/>
              </a:spcAft>
            </a:pPr>
            <a:r>
              <a:rPr lang="ru-RU" sz="2400" b="1" dirty="0">
                <a:solidFill>
                  <a:srgbClr val="660033"/>
                </a:solidFill>
              </a:rPr>
              <a:t>ПРИ РАБОТЕ С НОЖОМ И ПРИСПОСОБЛЕНИЯМИ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Пользоваться правильными приемами работы с ножом.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dirty="0">
                <a:solidFill>
                  <a:srgbClr val="660033"/>
                </a:solidFill>
              </a:rPr>
              <a:t>Передавать нож (или вилку) ручкой вперед.</a:t>
            </a:r>
          </a:p>
        </p:txBody>
      </p:sp>
    </p:spTree>
    <p:extLst>
      <p:ext uri="{BB962C8B-B14F-4D97-AF65-F5344CB8AC3E}">
        <p14:creationId xmlns:p14="http://schemas.microsoft.com/office/powerpoint/2010/main" xmlns="" val="1221253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13316" name="Picture 4" descr="Картинки по запросу как сложить солфетки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8667" y="2717061"/>
            <a:ext cx="4565424" cy="2919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4" name="Picture 2" descr="Картинки по запросу как сложить салфетки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62"/>
            <a:ext cx="4599953" cy="3092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20" name="Picture 8" descr="Картинки по запросу стол с салфетками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3027" y="332656"/>
            <a:ext cx="2809683" cy="1818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324" name="Picture 12" descr="Картинки по запросу стол с салфетками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380" y="3463776"/>
            <a:ext cx="2881951" cy="1919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15253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pic>
        <p:nvPicPr>
          <p:cNvPr id="16388" name="Picture 4" descr="Картинки по запросу сервированный стол чай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766464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32245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9144000" cy="6867670"/>
            <a:chOff x="0" y="0"/>
            <a:chExt cx="9144000" cy="686767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5"/>
            <a:stretch/>
          </p:blipFill>
          <p:spPr>
            <a:xfrm>
              <a:off x="0" y="5757333"/>
              <a:ext cx="9144000" cy="111033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0" y="0"/>
              <a:ext cx="1286933" cy="6858000"/>
            </a:xfrm>
            <a:prstGeom prst="rect">
              <a:avLst/>
            </a:prstGeom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Список использованных источников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И.Н.Федорова, А.И.Осадчая «Домоводство» пособие для учителей. Изд. «Просвещение»</a:t>
            </a:r>
            <a:endParaRPr lang="ru-RU" dirty="0">
              <a:hlinkClick r:id="rId5"/>
            </a:endParaRPr>
          </a:p>
          <a:p>
            <a:r>
              <a:rPr lang="en-US" dirty="0">
                <a:hlinkClick r:id="rId5"/>
              </a:rPr>
              <a:t>http://restorator.name/oborudovanie/stolovoe-bele/63-nakrytie-stola-skatertyu.html</a:t>
            </a:r>
            <a:endParaRPr lang="ru-RU" dirty="0">
              <a:hlinkClick r:id="rId5"/>
            </a:endParaRPr>
          </a:p>
          <a:p>
            <a:r>
              <a:rPr lang="en-US" dirty="0">
                <a:hlinkClick r:id="rId5"/>
              </a:rPr>
              <a:t>http://www.liveinternet.ru/tags/%EA%E0%EA+%E7%E0%E2%E0%F0%E8%E2%E0%F2%FC+%F7%E5%F0%ED%FB%E9+%F7%E0%E9/</a:t>
            </a:r>
            <a:endParaRPr lang="ru-RU" dirty="0">
              <a:hlinkClick r:id="rId5"/>
            </a:endParaRPr>
          </a:p>
          <a:p>
            <a:r>
              <a:rPr lang="en-US" dirty="0">
                <a:hlinkClick r:id="rId5"/>
              </a:rPr>
              <a:t>https://subscribe.ru/group/moi-lyubimyie-retseptyi/4558816/</a:t>
            </a:r>
            <a:endParaRPr lang="ru-RU" dirty="0"/>
          </a:p>
          <a:p>
            <a:r>
              <a:rPr lang="en-US" dirty="0">
                <a:hlinkClick r:id="rId6"/>
              </a:rPr>
              <a:t>https://dic.academic.ru/dic.nsf/enc_pohlebkin/293/%D0%91%D0%BB%D0%B8%D0%BD%D1%8B</a:t>
            </a:r>
            <a:endParaRPr lang="ru-RU" dirty="0"/>
          </a:p>
          <a:p>
            <a:r>
              <a:rPr lang="en-US" dirty="0">
                <a:hlinkClick r:id="rId7"/>
              </a:rPr>
              <a:t>https://dic.academic.ru/searchall.php?SWord=%D0%BA%D0%B0%D0%BF%D0%BA%D0%B5%D0%B9%D0%BA%D0%B8&amp;from=xx&amp;to=ru&amp;did=enc_pohlebkin&amp;stype</a:t>
            </a:r>
            <a:r>
              <a:rPr lang="en-US" dirty="0"/>
              <a:t>=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2245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346</Words>
  <Application>Microsoft Office PowerPoint</Application>
  <PresentationFormat>Экран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Слайд 1</vt:lpstr>
      <vt:lpstr>Слайд 2</vt:lpstr>
      <vt:lpstr>СЕРВИРОВКА СТОЛА</vt:lpstr>
      <vt:lpstr>Слайд 4</vt:lpstr>
      <vt:lpstr>1.Накрыть стол скатертью</vt:lpstr>
      <vt:lpstr>2. Расставить чайные пары, пирожковые тарелки и приборы</vt:lpstr>
      <vt:lpstr>3. Разложить салфетки </vt:lpstr>
      <vt:lpstr>4. Заварить чай</vt:lpstr>
      <vt:lpstr>5. Поставить угощения к чаю</vt:lpstr>
      <vt:lpstr>6. Поведение за столом</vt:lpstr>
      <vt:lpstr>Блины и капкейки</vt:lpstr>
      <vt:lpstr>Инструкция по технике безопасности и санитарно - гигиенические требования</vt:lpstr>
      <vt:lpstr>Слайд 13</vt:lpstr>
      <vt:lpstr>Слайд 14</vt:lpstr>
      <vt:lpstr>Список использованных источников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I5</dc:creator>
  <cp:lastModifiedBy>Admin</cp:lastModifiedBy>
  <cp:revision>35</cp:revision>
  <dcterms:created xsi:type="dcterms:W3CDTF">2017-03-22T12:45:41Z</dcterms:created>
  <dcterms:modified xsi:type="dcterms:W3CDTF">2024-09-29T11:00:15Z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886943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